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6" r:id="rId4"/>
    <p:sldId id="285" r:id="rId5"/>
    <p:sldId id="260" r:id="rId6"/>
    <p:sldId id="257"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Peter (DBR)" initials="TP(" lastIdx="1" clrIdx="0">
    <p:extLst>
      <p:ext uri="{19B8F6BF-5375-455C-9EA6-DF929625EA0E}">
        <p15:presenceInfo xmlns:p15="http://schemas.microsoft.com/office/powerpoint/2012/main" userId="S::Peter.Timothy@dbr.ri.gov::d6e76a7d-f3e7-4bd8-a128-5243c35519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3/11/2022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3/11/2022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elicensing.ri.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licensing.ri.gov/" TargetMode="External"/><Relationship Id="rId2" Type="http://schemas.openxmlformats.org/officeDocument/2006/relationships/hyperlink" Target="https://dbr.ri.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293D-C46B-45B1-B456-1DB387DD140B}"/>
              </a:ext>
            </a:extLst>
          </p:cNvPr>
          <p:cNvSpPr>
            <a:spLocks noGrp="1"/>
          </p:cNvSpPr>
          <p:nvPr>
            <p:ph type="ctrTitle"/>
          </p:nvPr>
        </p:nvSpPr>
        <p:spPr/>
        <p:txBody>
          <a:bodyPr/>
          <a:lstStyle/>
          <a:p>
            <a:r>
              <a:rPr lang="en-US" dirty="0"/>
              <a:t>STATE OF RHODE ISLAND</a:t>
            </a:r>
          </a:p>
        </p:txBody>
      </p:sp>
      <p:sp>
        <p:nvSpPr>
          <p:cNvPr id="3" name="Subtitle 2">
            <a:extLst>
              <a:ext uri="{FF2B5EF4-FFF2-40B4-BE49-F238E27FC236}">
                <a16:creationId xmlns:a16="http://schemas.microsoft.com/office/drawing/2014/main" id="{21072010-1AFC-4A8D-88E1-F9AA69F4DA3F}"/>
              </a:ext>
            </a:extLst>
          </p:cNvPr>
          <p:cNvSpPr>
            <a:spLocks noGrp="1"/>
          </p:cNvSpPr>
          <p:nvPr>
            <p:ph type="subTitle" idx="1"/>
          </p:nvPr>
        </p:nvSpPr>
        <p:spPr>
          <a:xfrm rot="21420000">
            <a:off x="983062" y="3505209"/>
            <a:ext cx="9755187" cy="550333"/>
          </a:xfrm>
        </p:spPr>
        <p:txBody>
          <a:bodyPr/>
          <a:lstStyle/>
          <a:p>
            <a:r>
              <a:rPr lang="en-US" dirty="0">
                <a:solidFill>
                  <a:srgbClr val="0070C0"/>
                </a:solidFill>
              </a:rPr>
              <a:t>ATHLETIC LICENSING PROCESS</a:t>
            </a:r>
          </a:p>
          <a:p>
            <a:endParaRPr lang="en-US" dirty="0"/>
          </a:p>
        </p:txBody>
      </p:sp>
    </p:spTree>
    <p:extLst>
      <p:ext uri="{BB962C8B-B14F-4D97-AF65-F5344CB8AC3E}">
        <p14:creationId xmlns:p14="http://schemas.microsoft.com/office/powerpoint/2010/main" val="141395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54862-9B49-4E2D-97ED-1A68B5B4A298}"/>
              </a:ext>
            </a:extLst>
          </p:cNvPr>
          <p:cNvPicPr>
            <a:picLocks noChangeAspect="1"/>
          </p:cNvPicPr>
          <p:nvPr/>
        </p:nvPicPr>
        <p:blipFill>
          <a:blip r:embed="rId2"/>
          <a:stretch>
            <a:fillRect/>
          </a:stretch>
        </p:blipFill>
        <p:spPr>
          <a:xfrm>
            <a:off x="514350" y="428626"/>
            <a:ext cx="11163300" cy="5110162"/>
          </a:xfrm>
          <a:prstGeom prst="rect">
            <a:avLst/>
          </a:prstGeom>
        </p:spPr>
      </p:pic>
    </p:spTree>
    <p:extLst>
      <p:ext uri="{BB962C8B-B14F-4D97-AF65-F5344CB8AC3E}">
        <p14:creationId xmlns:p14="http://schemas.microsoft.com/office/powerpoint/2010/main" val="355615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A2685B-BD81-4476-BB39-683ACEA0D477}"/>
              </a:ext>
            </a:extLst>
          </p:cNvPr>
          <p:cNvPicPr>
            <a:picLocks noChangeAspect="1"/>
          </p:cNvPicPr>
          <p:nvPr/>
        </p:nvPicPr>
        <p:blipFill>
          <a:blip r:embed="rId2"/>
          <a:stretch>
            <a:fillRect/>
          </a:stretch>
        </p:blipFill>
        <p:spPr>
          <a:xfrm>
            <a:off x="0" y="-171449"/>
            <a:ext cx="12192000" cy="7027776"/>
          </a:xfrm>
          <a:prstGeom prst="rect">
            <a:avLst/>
          </a:prstGeom>
        </p:spPr>
      </p:pic>
    </p:spTree>
    <p:extLst>
      <p:ext uri="{BB962C8B-B14F-4D97-AF65-F5344CB8AC3E}">
        <p14:creationId xmlns:p14="http://schemas.microsoft.com/office/powerpoint/2010/main" val="355250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099C1-7E10-49CC-A7AB-47A879DDD5EA}"/>
              </a:ext>
            </a:extLst>
          </p:cNvPr>
          <p:cNvPicPr>
            <a:picLocks noChangeAspect="1"/>
          </p:cNvPicPr>
          <p:nvPr/>
        </p:nvPicPr>
        <p:blipFill>
          <a:blip r:embed="rId2"/>
          <a:stretch>
            <a:fillRect/>
          </a:stretch>
        </p:blipFill>
        <p:spPr>
          <a:xfrm>
            <a:off x="290512" y="409575"/>
            <a:ext cx="11153775" cy="6038850"/>
          </a:xfrm>
          <a:prstGeom prst="rect">
            <a:avLst/>
          </a:prstGeom>
        </p:spPr>
      </p:pic>
    </p:spTree>
    <p:extLst>
      <p:ext uri="{BB962C8B-B14F-4D97-AF65-F5344CB8AC3E}">
        <p14:creationId xmlns:p14="http://schemas.microsoft.com/office/powerpoint/2010/main" val="240841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61382E-05F0-4759-AA5B-BA8ABE078662}"/>
              </a:ext>
            </a:extLst>
          </p:cNvPr>
          <p:cNvPicPr>
            <a:picLocks noChangeAspect="1"/>
          </p:cNvPicPr>
          <p:nvPr/>
        </p:nvPicPr>
        <p:blipFill>
          <a:blip r:embed="rId2"/>
          <a:stretch>
            <a:fillRect/>
          </a:stretch>
        </p:blipFill>
        <p:spPr>
          <a:xfrm>
            <a:off x="314324" y="300038"/>
            <a:ext cx="11077575" cy="5510212"/>
          </a:xfrm>
          <a:prstGeom prst="rect">
            <a:avLst/>
          </a:prstGeom>
        </p:spPr>
      </p:pic>
    </p:spTree>
    <p:extLst>
      <p:ext uri="{BB962C8B-B14F-4D97-AF65-F5344CB8AC3E}">
        <p14:creationId xmlns:p14="http://schemas.microsoft.com/office/powerpoint/2010/main" val="60123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024404-0D03-4821-808F-8F633DC4ED43}"/>
              </a:ext>
            </a:extLst>
          </p:cNvPr>
          <p:cNvPicPr>
            <a:picLocks noChangeAspect="1"/>
          </p:cNvPicPr>
          <p:nvPr/>
        </p:nvPicPr>
        <p:blipFill>
          <a:blip r:embed="rId2"/>
          <a:stretch>
            <a:fillRect/>
          </a:stretch>
        </p:blipFill>
        <p:spPr>
          <a:xfrm>
            <a:off x="214312" y="428625"/>
            <a:ext cx="11106150" cy="5143500"/>
          </a:xfrm>
          <a:prstGeom prst="rect">
            <a:avLst/>
          </a:prstGeom>
        </p:spPr>
      </p:pic>
    </p:spTree>
    <p:extLst>
      <p:ext uri="{BB962C8B-B14F-4D97-AF65-F5344CB8AC3E}">
        <p14:creationId xmlns:p14="http://schemas.microsoft.com/office/powerpoint/2010/main" val="381832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92251-45AA-4578-8E02-102CE9992E92}"/>
              </a:ext>
            </a:extLst>
          </p:cNvPr>
          <p:cNvPicPr>
            <a:picLocks noChangeAspect="1"/>
          </p:cNvPicPr>
          <p:nvPr/>
        </p:nvPicPr>
        <p:blipFill>
          <a:blip r:embed="rId2"/>
          <a:stretch>
            <a:fillRect/>
          </a:stretch>
        </p:blipFill>
        <p:spPr>
          <a:xfrm>
            <a:off x="242888" y="200025"/>
            <a:ext cx="11072812" cy="5897731"/>
          </a:xfrm>
          <a:prstGeom prst="rect">
            <a:avLst/>
          </a:prstGeom>
        </p:spPr>
      </p:pic>
    </p:spTree>
    <p:extLst>
      <p:ext uri="{BB962C8B-B14F-4D97-AF65-F5344CB8AC3E}">
        <p14:creationId xmlns:p14="http://schemas.microsoft.com/office/powerpoint/2010/main" val="130205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AA3F-5E1B-425E-838F-BDF453D594DE}"/>
              </a:ext>
            </a:extLst>
          </p:cNvPr>
          <p:cNvSpPr>
            <a:spLocks noGrp="1"/>
          </p:cNvSpPr>
          <p:nvPr>
            <p:ph type="title"/>
          </p:nvPr>
        </p:nvSpPr>
        <p:spPr>
          <a:xfrm>
            <a:off x="683625" y="132523"/>
            <a:ext cx="10396882" cy="1638982"/>
          </a:xfrm>
        </p:spPr>
        <p:txBody>
          <a:bodyPr>
            <a:normAutofit/>
          </a:bodyPr>
          <a:lstStyle/>
          <a:p>
            <a:r>
              <a:rPr lang="en-US" sz="4800" dirty="0">
                <a:solidFill>
                  <a:srgbClr val="FF0000"/>
                </a:solidFill>
                <a:cs typeface="Arial" panose="020B0604020202020204" pitchFamily="34" charset="0"/>
              </a:rPr>
              <a:t>Registering new account – cont.</a:t>
            </a:r>
          </a:p>
        </p:txBody>
      </p:sp>
      <p:sp>
        <p:nvSpPr>
          <p:cNvPr id="3" name="Content Placeholder 2">
            <a:extLst>
              <a:ext uri="{FF2B5EF4-FFF2-40B4-BE49-F238E27FC236}">
                <a16:creationId xmlns:a16="http://schemas.microsoft.com/office/drawing/2014/main" id="{A86532EF-95E3-494D-BF57-A152466ECB6A}"/>
              </a:ext>
            </a:extLst>
          </p:cNvPr>
          <p:cNvSpPr>
            <a:spLocks noGrp="1"/>
          </p:cNvSpPr>
          <p:nvPr>
            <p:ph sz="quarter" idx="13"/>
          </p:nvPr>
        </p:nvSpPr>
        <p:spPr>
          <a:xfrm>
            <a:off x="490330" y="2226365"/>
            <a:ext cx="10919791" cy="3240985"/>
          </a:xfrm>
        </p:spPr>
        <p:txBody>
          <a:bodyPr>
            <a:normAutofit fontScale="25000" lnSpcReduction="20000"/>
          </a:bodyPr>
          <a:lstStyle/>
          <a:p>
            <a:endParaRPr lang="en-US" b="1" dirty="0">
              <a:solidFill>
                <a:srgbClr val="0070C0"/>
              </a:solidFill>
              <a:latin typeface="Arial" panose="020B0604020202020204" pitchFamily="34" charset="0"/>
              <a:cs typeface="Arial" panose="020B0604020202020204" pitchFamily="34" charset="0"/>
            </a:endParaRPr>
          </a:p>
          <a:p>
            <a:pPr algn="just"/>
            <a:r>
              <a:rPr lang="en-US" sz="8000" b="1" dirty="0">
                <a:solidFill>
                  <a:srgbClr val="0070C0"/>
                </a:solidFill>
                <a:latin typeface="Arial" panose="020B0604020202020204" pitchFamily="34" charset="0"/>
                <a:cs typeface="Arial" panose="020B0604020202020204" pitchFamily="34" charset="0"/>
              </a:rPr>
              <a:t>Upon completion of the first part of the application process, you will need to verify your email address.  An email will be sent to you and you must follow all instructions to verify.</a:t>
            </a:r>
          </a:p>
          <a:p>
            <a:r>
              <a:rPr lang="en-US" sz="8000" b="1" dirty="0">
                <a:solidFill>
                  <a:srgbClr val="0070C0"/>
                </a:solidFill>
                <a:latin typeface="Arial" panose="020B0604020202020204" pitchFamily="34" charset="0"/>
                <a:cs typeface="Arial" panose="020B0604020202020204" pitchFamily="34" charset="0"/>
              </a:rPr>
              <a:t>below is a copy of the verification email that you will receive to continue the process by clicking on the address:</a:t>
            </a:r>
          </a:p>
          <a:p>
            <a:r>
              <a:rPr lang="en-US" sz="8000" b="1" dirty="0">
                <a:solidFill>
                  <a:srgbClr val="FF0000"/>
                </a:solidFill>
                <a:latin typeface="Arial" panose="020B0604020202020204" pitchFamily="34" charset="0"/>
                <a:cs typeface="Arial" panose="020B0604020202020204" pitchFamily="34" charset="0"/>
              </a:rPr>
              <a:t>From: rilicensing@dbr.ri.gov</a:t>
            </a:r>
          </a:p>
          <a:p>
            <a:r>
              <a:rPr lang="en-US" sz="8000" b="1" dirty="0">
                <a:solidFill>
                  <a:srgbClr val="FF0000"/>
                </a:solidFill>
                <a:latin typeface="Arial" panose="020B0604020202020204" pitchFamily="34" charset="0"/>
                <a:cs typeface="Arial" panose="020B0604020202020204" pitchFamily="34" charset="0"/>
              </a:rPr>
              <a:t>Date: June 24, 2020 at 10:04:28 AM EDT</a:t>
            </a:r>
          </a:p>
          <a:p>
            <a:r>
              <a:rPr lang="en-US" sz="8000" b="1" dirty="0">
                <a:solidFill>
                  <a:srgbClr val="FF0000"/>
                </a:solidFill>
                <a:latin typeface="Arial" panose="020B0604020202020204" pitchFamily="34" charset="0"/>
                <a:cs typeface="Arial" panose="020B0604020202020204" pitchFamily="34" charset="0"/>
              </a:rPr>
              <a:t>To:  NAME@YAHOO.COM</a:t>
            </a:r>
          </a:p>
          <a:p>
            <a:r>
              <a:rPr lang="en-US" sz="8000" b="1" dirty="0">
                <a:solidFill>
                  <a:srgbClr val="FF0000"/>
                </a:solidFill>
                <a:latin typeface="Arial" panose="020B0604020202020204" pitchFamily="34" charset="0"/>
                <a:cs typeface="Arial" panose="020B0604020202020204" pitchFamily="34" charset="0"/>
              </a:rPr>
              <a:t>Subject: New Account Created</a:t>
            </a:r>
          </a:p>
          <a:p>
            <a:r>
              <a:rPr lang="en-US" sz="8000" b="1" dirty="0">
                <a:solidFill>
                  <a:srgbClr val="FF0000"/>
                </a:solidFill>
                <a:latin typeface="Arial" panose="020B0604020202020204" pitchFamily="34" charset="0"/>
                <a:cs typeface="Arial" panose="020B0604020202020204" pitchFamily="34" charset="0"/>
              </a:rPr>
              <a:t>https://elicensing.ri.gov/Account/VerifyEmail.aspx?&amp;guid=e8b5415c-afa4-4cab-9357-31f66de4e2bd&amp;email=NAME@yahoo.com</a:t>
            </a:r>
          </a:p>
          <a:p>
            <a:endParaRPr lang="en-US" b="1" dirty="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92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746A8-4E7E-4B0D-A9D5-29376E5D7249}"/>
              </a:ext>
            </a:extLst>
          </p:cNvPr>
          <p:cNvPicPr>
            <a:picLocks noChangeAspect="1"/>
          </p:cNvPicPr>
          <p:nvPr/>
        </p:nvPicPr>
        <p:blipFill>
          <a:blip r:embed="rId2"/>
          <a:stretch>
            <a:fillRect/>
          </a:stretch>
        </p:blipFill>
        <p:spPr>
          <a:xfrm>
            <a:off x="828675" y="328614"/>
            <a:ext cx="10534650" cy="5743574"/>
          </a:xfrm>
          <a:prstGeom prst="rect">
            <a:avLst/>
          </a:prstGeom>
        </p:spPr>
      </p:pic>
    </p:spTree>
    <p:extLst>
      <p:ext uri="{BB962C8B-B14F-4D97-AF65-F5344CB8AC3E}">
        <p14:creationId xmlns:p14="http://schemas.microsoft.com/office/powerpoint/2010/main" val="206908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91A2B-2E2B-4C1A-85B6-F8AFC9D3361F}"/>
              </a:ext>
            </a:extLst>
          </p:cNvPr>
          <p:cNvPicPr>
            <a:picLocks noChangeAspect="1"/>
          </p:cNvPicPr>
          <p:nvPr/>
        </p:nvPicPr>
        <p:blipFill>
          <a:blip r:embed="rId2"/>
          <a:stretch>
            <a:fillRect/>
          </a:stretch>
        </p:blipFill>
        <p:spPr>
          <a:xfrm>
            <a:off x="661988" y="300038"/>
            <a:ext cx="10496550" cy="5810249"/>
          </a:xfrm>
          <a:prstGeom prst="rect">
            <a:avLst/>
          </a:prstGeom>
        </p:spPr>
      </p:pic>
    </p:spTree>
    <p:extLst>
      <p:ext uri="{BB962C8B-B14F-4D97-AF65-F5344CB8AC3E}">
        <p14:creationId xmlns:p14="http://schemas.microsoft.com/office/powerpoint/2010/main" val="334953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993BC-80E8-422D-B065-8EBCA5AA998C}"/>
              </a:ext>
            </a:extLst>
          </p:cNvPr>
          <p:cNvPicPr>
            <a:picLocks noChangeAspect="1"/>
          </p:cNvPicPr>
          <p:nvPr/>
        </p:nvPicPr>
        <p:blipFill>
          <a:blip r:embed="rId2"/>
          <a:stretch>
            <a:fillRect/>
          </a:stretch>
        </p:blipFill>
        <p:spPr>
          <a:xfrm>
            <a:off x="685800" y="200025"/>
            <a:ext cx="10448925" cy="5895975"/>
          </a:xfrm>
          <a:prstGeom prst="rect">
            <a:avLst/>
          </a:prstGeom>
        </p:spPr>
      </p:pic>
    </p:spTree>
    <p:extLst>
      <p:ext uri="{BB962C8B-B14F-4D97-AF65-F5344CB8AC3E}">
        <p14:creationId xmlns:p14="http://schemas.microsoft.com/office/powerpoint/2010/main" val="348396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35DE-2C8A-4B0E-B383-02EA0710B639}"/>
              </a:ext>
            </a:extLst>
          </p:cNvPr>
          <p:cNvSpPr>
            <a:spLocks noGrp="1"/>
          </p:cNvSpPr>
          <p:nvPr>
            <p:ph type="title"/>
          </p:nvPr>
        </p:nvSpPr>
        <p:spPr/>
        <p:txBody>
          <a:bodyPr/>
          <a:lstStyle/>
          <a:p>
            <a:r>
              <a:rPr lang="en-US" dirty="0"/>
              <a:t>ATHLETIC LICENSING PROCESS</a:t>
            </a:r>
          </a:p>
        </p:txBody>
      </p:sp>
      <p:sp>
        <p:nvSpPr>
          <p:cNvPr id="3" name="Content Placeholder 2">
            <a:extLst>
              <a:ext uri="{FF2B5EF4-FFF2-40B4-BE49-F238E27FC236}">
                <a16:creationId xmlns:a16="http://schemas.microsoft.com/office/drawing/2014/main" id="{8C6F604B-725D-492A-B8FE-73537F014C30}"/>
              </a:ext>
            </a:extLst>
          </p:cNvPr>
          <p:cNvSpPr>
            <a:spLocks noGrp="1"/>
          </p:cNvSpPr>
          <p:nvPr>
            <p:ph sz="quarter" idx="13"/>
          </p:nvPr>
        </p:nvSpPr>
        <p:spPr>
          <a:xfrm>
            <a:off x="685800" y="1837766"/>
            <a:ext cx="10394707" cy="3781156"/>
          </a:xfrm>
        </p:spPr>
        <p:txBody>
          <a:bodyPr>
            <a:normAutofit fontScale="62500" lnSpcReduction="20000"/>
          </a:bodyPr>
          <a:lstStyle/>
          <a:p>
            <a:pPr marL="0" indent="0">
              <a:buNone/>
            </a:pPr>
            <a:r>
              <a:rPr lang="en-US" sz="2600" b="1" dirty="0">
                <a:solidFill>
                  <a:srgbClr val="FF0000"/>
                </a:solidFill>
                <a:latin typeface="Arial" panose="020B0604020202020204" pitchFamily="34" charset="0"/>
                <a:cs typeface="Arial" panose="020B0604020202020204" pitchFamily="34" charset="0"/>
              </a:rPr>
              <a:t>     </a:t>
            </a:r>
            <a:r>
              <a:rPr lang="en-US" sz="3200" b="1" u="sng" dirty="0">
                <a:solidFill>
                  <a:srgbClr val="FF0000"/>
                </a:solidFill>
                <a:latin typeface="Arial" panose="020B0604020202020204" pitchFamily="34" charset="0"/>
                <a:cs typeface="Arial" panose="020B0604020202020204" pitchFamily="34" charset="0"/>
              </a:rPr>
              <a:t>TO OBTAIN YOUR ATHLETIC LICENSE  </a:t>
            </a:r>
          </a:p>
          <a:p>
            <a:pPr marL="0" indent="0" algn="just">
              <a:buNone/>
            </a:pPr>
            <a:r>
              <a:rPr lang="en-US" sz="3200" b="1" dirty="0">
                <a:solidFill>
                  <a:srgbClr val="0070C0"/>
                </a:solidFill>
                <a:latin typeface="Arial" panose="020B0604020202020204" pitchFamily="34" charset="0"/>
                <a:cs typeface="Arial" panose="020B0604020202020204" pitchFamily="34" charset="0"/>
              </a:rPr>
              <a:t>     	ALL ATHLETIC LICENSING IS NOW COMPLETED ONLINE.  individuals 	must  log IN to the state’s website following all 	instructions 	in order to obtain a license for the calendar year.  All 	licenses will expire on 12/31.  The correct 	website’s address 	is:   </a:t>
            </a:r>
            <a:r>
              <a:rPr lang="en-US" sz="3200" b="1" u="sng"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www.elicensing.ri.gov/</a:t>
            </a:r>
            <a:r>
              <a:rPr lang="en-US" sz="3200" b="1" dirty="0">
                <a:solidFill>
                  <a:srgbClr val="FF0000"/>
                </a:solidFill>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	      	</a:t>
            </a:r>
          </a:p>
          <a:p>
            <a:pPr marL="0" indent="0" algn="just">
              <a:buNone/>
            </a:pPr>
            <a:r>
              <a:rPr lang="en-US" sz="3200" b="1" dirty="0">
                <a:solidFill>
                  <a:srgbClr val="0070C0"/>
                </a:solidFill>
                <a:latin typeface="Arial" panose="020B0604020202020204" pitchFamily="34" charset="0"/>
                <a:cs typeface="Arial" panose="020B0604020202020204" pitchFamily="34" charset="0"/>
              </a:rPr>
              <a:t>	YOU WILL BE ASKED TO REGISTER AS A FIRST TIME APPLICANT OR AS A 	RENEWAL.  </a:t>
            </a:r>
            <a:r>
              <a:rPr lang="en-US" sz="3200" b="1" u="sng" dirty="0">
                <a:solidFill>
                  <a:srgbClr val="0070C0"/>
                </a:solidFill>
                <a:latin typeface="Arial" panose="020B0604020202020204" pitchFamily="34" charset="0"/>
                <a:cs typeface="Arial" panose="020B0604020202020204" pitchFamily="34" charset="0"/>
              </a:rPr>
              <a:t>Always apply as a first time applicant, never a </a:t>
            </a:r>
            <a:r>
              <a:rPr lang="en-US" sz="3200" b="1" dirty="0">
                <a:solidFill>
                  <a:srgbClr val="0070C0"/>
                </a:solidFill>
                <a:latin typeface="Arial" panose="020B0604020202020204" pitchFamily="34" charset="0"/>
                <a:cs typeface="Arial" panose="020B0604020202020204" pitchFamily="34" charset="0"/>
              </a:rPr>
              <a:t>	</a:t>
            </a:r>
            <a:r>
              <a:rPr lang="en-US" sz="3200" b="1" u="sng" dirty="0">
                <a:solidFill>
                  <a:srgbClr val="0070C0"/>
                </a:solidFill>
                <a:latin typeface="Arial" panose="020B0604020202020204" pitchFamily="34" charset="0"/>
                <a:cs typeface="Arial" panose="020B0604020202020204" pitchFamily="34" charset="0"/>
              </a:rPr>
              <a:t>renewal</a:t>
            </a:r>
            <a:r>
              <a:rPr lang="en-US" sz="3200" b="1" dirty="0">
                <a:solidFill>
                  <a:srgbClr val="0070C0"/>
                </a:solidFill>
                <a:latin typeface="Arial" panose="020B0604020202020204" pitchFamily="34" charset="0"/>
                <a:cs typeface="Arial" panose="020B0604020202020204" pitchFamily="34" charset="0"/>
              </a:rPr>
              <a:t>.</a:t>
            </a:r>
          </a:p>
          <a:p>
            <a:pPr marL="0" indent="0" algn="just">
              <a:buNone/>
            </a:pPr>
            <a:r>
              <a:rPr lang="en-US" sz="2400" b="1" dirty="0">
                <a:solidFill>
                  <a:srgbClr val="0070C0"/>
                </a:solidFill>
                <a:latin typeface="Arial" panose="020B0604020202020204" pitchFamily="34" charset="0"/>
                <a:cs typeface="Arial" panose="020B0604020202020204" pitchFamily="34" charset="0"/>
              </a:rPr>
              <a:t>	     </a:t>
            </a:r>
          </a:p>
          <a:p>
            <a:pPr marL="0" indent="0">
              <a:buNone/>
            </a:pPr>
            <a:r>
              <a:rPr lang="en-US" b="1"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4818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C1EE84-7A83-4A09-B313-A9A2E97E2211}"/>
              </a:ext>
            </a:extLst>
          </p:cNvPr>
          <p:cNvPicPr>
            <a:picLocks noChangeAspect="1"/>
          </p:cNvPicPr>
          <p:nvPr/>
        </p:nvPicPr>
        <p:blipFill>
          <a:blip r:embed="rId2"/>
          <a:stretch>
            <a:fillRect/>
          </a:stretch>
        </p:blipFill>
        <p:spPr>
          <a:xfrm>
            <a:off x="704849" y="342900"/>
            <a:ext cx="10296525" cy="5133975"/>
          </a:xfrm>
          <a:prstGeom prst="rect">
            <a:avLst/>
          </a:prstGeom>
        </p:spPr>
      </p:pic>
    </p:spTree>
    <p:extLst>
      <p:ext uri="{BB962C8B-B14F-4D97-AF65-F5344CB8AC3E}">
        <p14:creationId xmlns:p14="http://schemas.microsoft.com/office/powerpoint/2010/main" val="240461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C38AE-E7A0-4933-87F7-D4F4B6B53D8C}"/>
              </a:ext>
            </a:extLst>
          </p:cNvPr>
          <p:cNvPicPr>
            <a:picLocks noChangeAspect="1"/>
          </p:cNvPicPr>
          <p:nvPr/>
        </p:nvPicPr>
        <p:blipFill>
          <a:blip r:embed="rId2"/>
          <a:stretch>
            <a:fillRect/>
          </a:stretch>
        </p:blipFill>
        <p:spPr>
          <a:xfrm>
            <a:off x="876300" y="328613"/>
            <a:ext cx="10439400" cy="4548187"/>
          </a:xfrm>
          <a:prstGeom prst="rect">
            <a:avLst/>
          </a:prstGeom>
        </p:spPr>
      </p:pic>
    </p:spTree>
    <p:extLst>
      <p:ext uri="{BB962C8B-B14F-4D97-AF65-F5344CB8AC3E}">
        <p14:creationId xmlns:p14="http://schemas.microsoft.com/office/powerpoint/2010/main" val="426486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0479EC-F0BA-45AA-8135-B1F916FB45F7}"/>
              </a:ext>
            </a:extLst>
          </p:cNvPr>
          <p:cNvPicPr>
            <a:picLocks noChangeAspect="1"/>
          </p:cNvPicPr>
          <p:nvPr/>
        </p:nvPicPr>
        <p:blipFill>
          <a:blip r:embed="rId2"/>
          <a:stretch>
            <a:fillRect/>
          </a:stretch>
        </p:blipFill>
        <p:spPr>
          <a:xfrm>
            <a:off x="642937" y="342901"/>
            <a:ext cx="10391775" cy="5186362"/>
          </a:xfrm>
          <a:prstGeom prst="rect">
            <a:avLst/>
          </a:prstGeom>
        </p:spPr>
      </p:pic>
    </p:spTree>
    <p:extLst>
      <p:ext uri="{BB962C8B-B14F-4D97-AF65-F5344CB8AC3E}">
        <p14:creationId xmlns:p14="http://schemas.microsoft.com/office/powerpoint/2010/main" val="294088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9BE90-2222-4738-9864-B7B413AB675B}"/>
              </a:ext>
            </a:extLst>
          </p:cNvPr>
          <p:cNvPicPr>
            <a:picLocks noChangeAspect="1"/>
          </p:cNvPicPr>
          <p:nvPr/>
        </p:nvPicPr>
        <p:blipFill>
          <a:blip r:embed="rId2"/>
          <a:stretch>
            <a:fillRect/>
          </a:stretch>
        </p:blipFill>
        <p:spPr>
          <a:xfrm>
            <a:off x="771525" y="328613"/>
            <a:ext cx="10306050" cy="5300662"/>
          </a:xfrm>
          <a:prstGeom prst="rect">
            <a:avLst/>
          </a:prstGeom>
        </p:spPr>
      </p:pic>
    </p:spTree>
    <p:extLst>
      <p:ext uri="{BB962C8B-B14F-4D97-AF65-F5344CB8AC3E}">
        <p14:creationId xmlns:p14="http://schemas.microsoft.com/office/powerpoint/2010/main" val="325140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DFFB60-2C2C-4DC5-A0B7-8911EB7E6234}"/>
              </a:ext>
            </a:extLst>
          </p:cNvPr>
          <p:cNvPicPr>
            <a:picLocks noChangeAspect="1"/>
          </p:cNvPicPr>
          <p:nvPr/>
        </p:nvPicPr>
        <p:blipFill>
          <a:blip r:embed="rId2"/>
          <a:stretch>
            <a:fillRect/>
          </a:stretch>
        </p:blipFill>
        <p:spPr>
          <a:xfrm>
            <a:off x="909638" y="385764"/>
            <a:ext cx="10001250" cy="5286374"/>
          </a:xfrm>
          <a:prstGeom prst="rect">
            <a:avLst/>
          </a:prstGeom>
        </p:spPr>
      </p:pic>
    </p:spTree>
    <p:extLst>
      <p:ext uri="{BB962C8B-B14F-4D97-AF65-F5344CB8AC3E}">
        <p14:creationId xmlns:p14="http://schemas.microsoft.com/office/powerpoint/2010/main" val="3429247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D9156-827C-4CE3-BBBF-84247A558612}"/>
              </a:ext>
            </a:extLst>
          </p:cNvPr>
          <p:cNvPicPr>
            <a:picLocks noChangeAspect="1"/>
          </p:cNvPicPr>
          <p:nvPr/>
        </p:nvPicPr>
        <p:blipFill>
          <a:blip r:embed="rId2"/>
          <a:stretch>
            <a:fillRect/>
          </a:stretch>
        </p:blipFill>
        <p:spPr>
          <a:xfrm>
            <a:off x="804862" y="285750"/>
            <a:ext cx="10153650" cy="5410200"/>
          </a:xfrm>
          <a:prstGeom prst="rect">
            <a:avLst/>
          </a:prstGeom>
        </p:spPr>
      </p:pic>
    </p:spTree>
    <p:extLst>
      <p:ext uri="{BB962C8B-B14F-4D97-AF65-F5344CB8AC3E}">
        <p14:creationId xmlns:p14="http://schemas.microsoft.com/office/powerpoint/2010/main" val="192191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413AE6-1FB9-48FA-9A87-FDC5048C91B2}"/>
              </a:ext>
            </a:extLst>
          </p:cNvPr>
          <p:cNvPicPr>
            <a:picLocks noChangeAspect="1"/>
          </p:cNvPicPr>
          <p:nvPr/>
        </p:nvPicPr>
        <p:blipFill>
          <a:blip r:embed="rId2"/>
          <a:stretch>
            <a:fillRect/>
          </a:stretch>
        </p:blipFill>
        <p:spPr>
          <a:xfrm>
            <a:off x="600074" y="171451"/>
            <a:ext cx="10448925" cy="4886324"/>
          </a:xfrm>
          <a:prstGeom prst="rect">
            <a:avLst/>
          </a:prstGeom>
        </p:spPr>
      </p:pic>
    </p:spTree>
    <p:extLst>
      <p:ext uri="{BB962C8B-B14F-4D97-AF65-F5344CB8AC3E}">
        <p14:creationId xmlns:p14="http://schemas.microsoft.com/office/powerpoint/2010/main" val="306311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5D2D79-97F6-424D-A8DF-D7289D78A30E}"/>
              </a:ext>
            </a:extLst>
          </p:cNvPr>
          <p:cNvPicPr>
            <a:picLocks noChangeAspect="1"/>
          </p:cNvPicPr>
          <p:nvPr/>
        </p:nvPicPr>
        <p:blipFill>
          <a:blip r:embed="rId2"/>
          <a:stretch>
            <a:fillRect/>
          </a:stretch>
        </p:blipFill>
        <p:spPr>
          <a:xfrm>
            <a:off x="609600" y="114301"/>
            <a:ext cx="10487025" cy="5967412"/>
          </a:xfrm>
          <a:prstGeom prst="rect">
            <a:avLst/>
          </a:prstGeom>
        </p:spPr>
      </p:pic>
    </p:spTree>
    <p:extLst>
      <p:ext uri="{BB962C8B-B14F-4D97-AF65-F5344CB8AC3E}">
        <p14:creationId xmlns:p14="http://schemas.microsoft.com/office/powerpoint/2010/main" val="1281875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481C0-CFA8-43C0-BF45-70C9D9D15C7B}"/>
              </a:ext>
            </a:extLst>
          </p:cNvPr>
          <p:cNvPicPr>
            <a:picLocks noChangeAspect="1"/>
          </p:cNvPicPr>
          <p:nvPr/>
        </p:nvPicPr>
        <p:blipFill>
          <a:blip r:embed="rId2"/>
          <a:stretch>
            <a:fillRect/>
          </a:stretch>
        </p:blipFill>
        <p:spPr>
          <a:xfrm>
            <a:off x="561975" y="271463"/>
            <a:ext cx="10582275" cy="5853112"/>
          </a:xfrm>
          <a:prstGeom prst="rect">
            <a:avLst/>
          </a:prstGeom>
        </p:spPr>
      </p:pic>
    </p:spTree>
    <p:extLst>
      <p:ext uri="{BB962C8B-B14F-4D97-AF65-F5344CB8AC3E}">
        <p14:creationId xmlns:p14="http://schemas.microsoft.com/office/powerpoint/2010/main" val="243767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017C26-98A9-4843-B435-37D0E8EC3669}"/>
              </a:ext>
            </a:extLst>
          </p:cNvPr>
          <p:cNvPicPr>
            <a:picLocks noChangeAspect="1"/>
          </p:cNvPicPr>
          <p:nvPr/>
        </p:nvPicPr>
        <p:blipFill>
          <a:blip r:embed="rId2"/>
          <a:stretch>
            <a:fillRect/>
          </a:stretch>
        </p:blipFill>
        <p:spPr>
          <a:xfrm>
            <a:off x="661988" y="142875"/>
            <a:ext cx="10496550" cy="5991225"/>
          </a:xfrm>
          <a:prstGeom prst="rect">
            <a:avLst/>
          </a:prstGeom>
        </p:spPr>
      </p:pic>
    </p:spTree>
    <p:extLst>
      <p:ext uri="{BB962C8B-B14F-4D97-AF65-F5344CB8AC3E}">
        <p14:creationId xmlns:p14="http://schemas.microsoft.com/office/powerpoint/2010/main" val="406609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127345-5918-47DD-AAAD-AE847BA99EAA}"/>
              </a:ext>
            </a:extLst>
          </p:cNvPr>
          <p:cNvPicPr>
            <a:picLocks noChangeAspect="1"/>
          </p:cNvPicPr>
          <p:nvPr/>
        </p:nvPicPr>
        <p:blipFill>
          <a:blip r:embed="rId2"/>
          <a:stretch>
            <a:fillRect/>
          </a:stretch>
        </p:blipFill>
        <p:spPr>
          <a:xfrm>
            <a:off x="752475" y="247823"/>
            <a:ext cx="10687050" cy="6229350"/>
          </a:xfrm>
          <a:prstGeom prst="rect">
            <a:avLst/>
          </a:prstGeom>
        </p:spPr>
      </p:pic>
    </p:spTree>
    <p:extLst>
      <p:ext uri="{BB962C8B-B14F-4D97-AF65-F5344CB8AC3E}">
        <p14:creationId xmlns:p14="http://schemas.microsoft.com/office/powerpoint/2010/main" val="1610059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D23F6F-18B9-40F2-802A-486B57D48BB3}"/>
              </a:ext>
            </a:extLst>
          </p:cNvPr>
          <p:cNvPicPr>
            <a:picLocks noChangeAspect="1"/>
          </p:cNvPicPr>
          <p:nvPr/>
        </p:nvPicPr>
        <p:blipFill>
          <a:blip r:embed="rId2"/>
          <a:stretch>
            <a:fillRect/>
          </a:stretch>
        </p:blipFill>
        <p:spPr>
          <a:xfrm>
            <a:off x="885825" y="414338"/>
            <a:ext cx="10420350" cy="5157787"/>
          </a:xfrm>
          <a:prstGeom prst="rect">
            <a:avLst/>
          </a:prstGeom>
        </p:spPr>
      </p:pic>
    </p:spTree>
    <p:extLst>
      <p:ext uri="{BB962C8B-B14F-4D97-AF65-F5344CB8AC3E}">
        <p14:creationId xmlns:p14="http://schemas.microsoft.com/office/powerpoint/2010/main" val="243202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9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9AD-03D9-498C-8805-9287B26102B8}"/>
              </a:ext>
            </a:extLst>
          </p:cNvPr>
          <p:cNvSpPr>
            <a:spLocks noGrp="1"/>
          </p:cNvSpPr>
          <p:nvPr>
            <p:ph type="title"/>
          </p:nvPr>
        </p:nvSpPr>
        <p:spPr/>
        <p:txBody>
          <a:bodyPr/>
          <a:lstStyle/>
          <a:p>
            <a:r>
              <a:rPr lang="en-US" dirty="0"/>
              <a:t>ATHLETIC LICENSING PROCESS</a:t>
            </a:r>
          </a:p>
        </p:txBody>
      </p:sp>
      <p:sp>
        <p:nvSpPr>
          <p:cNvPr id="3" name="Content Placeholder 2">
            <a:extLst>
              <a:ext uri="{FF2B5EF4-FFF2-40B4-BE49-F238E27FC236}">
                <a16:creationId xmlns:a16="http://schemas.microsoft.com/office/drawing/2014/main" id="{995D2051-29FB-446B-99FB-7F079570BF3D}"/>
              </a:ext>
            </a:extLst>
          </p:cNvPr>
          <p:cNvSpPr>
            <a:spLocks noGrp="1"/>
          </p:cNvSpPr>
          <p:nvPr>
            <p:ph sz="quarter" idx="13"/>
          </p:nvPr>
        </p:nvSpPr>
        <p:spPr>
          <a:xfrm>
            <a:off x="685800" y="1608338"/>
            <a:ext cx="10394707" cy="3766247"/>
          </a:xfrm>
        </p:spPr>
        <p:txBody>
          <a:bodyPr/>
          <a:lstStyle/>
          <a:p>
            <a:r>
              <a:rPr lang="en-US" b="1" dirty="0">
                <a:solidFill>
                  <a:srgbClr val="0070C0"/>
                </a:solidFill>
                <a:latin typeface="Arial" panose="020B0604020202020204" pitchFamily="34" charset="0"/>
                <a:cs typeface="Arial" panose="020B0604020202020204" pitchFamily="34" charset="0"/>
              </a:rPr>
              <a:t>YOU MAY ALSO ENTER THE ELICENSING SCREEN THROUGH THE DBR WEBSITE @ </a:t>
            </a:r>
            <a:r>
              <a:rPr lang="en-US" b="1" u="sng" dirty="0">
                <a:solidFill>
                  <a:srgbClr val="0070C0"/>
                </a:solidFill>
                <a:latin typeface="Arial" panose="020B0604020202020204" pitchFamily="34" charset="0"/>
                <a:cs typeface="Arial" panose="020B0604020202020204" pitchFamily="34" charset="0"/>
                <a:hlinkClick r:id="rId2"/>
              </a:rPr>
              <a:t>https://dbr.ri.gov/</a:t>
            </a:r>
            <a:r>
              <a:rPr lang="en-US" b="1" u="sng"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THEN CLICKING ON GAMING &amp; ATHLETICS, THEN ON PROFESSIONAL BOXING &amp; MIXED MARTIAL ARTS.   YOU WILL SEE THE FOLLOWING  WHICH WILL ALSO send YOU TO THE CORRECT PAGE:</a:t>
            </a:r>
            <a:endParaRPr lang="en-US" b="1" u="sng"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04F8E5A-8681-4135-AC40-E3D510DB5A94}"/>
              </a:ext>
            </a:extLst>
          </p:cNvPr>
          <p:cNvSpPr/>
          <p:nvPr/>
        </p:nvSpPr>
        <p:spPr>
          <a:xfrm>
            <a:off x="3048000" y="4373905"/>
            <a:ext cx="6096000" cy="646331"/>
          </a:xfrm>
          <a:prstGeom prst="rect">
            <a:avLst/>
          </a:prstGeom>
        </p:spPr>
        <p:txBody>
          <a:bodyPr wrap="square">
            <a:spAutoFit/>
          </a:bodyPr>
          <a:lstStyle/>
          <a:p>
            <a:r>
              <a:rPr lang="en-US" b="1" u="sng" dirty="0">
                <a:solidFill>
                  <a:srgbClr val="2490C0"/>
                </a:solidFill>
                <a:latin typeface="Helvetica" panose="020B0604020202020204" pitchFamily="34" charset="0"/>
                <a:hlinkClick r:id="rId3"/>
              </a:rPr>
              <a:t>e-Licensing - Apply for a MMA or Boxing License Online!!</a:t>
            </a:r>
            <a:endParaRPr lang="en-US" dirty="0"/>
          </a:p>
        </p:txBody>
      </p:sp>
    </p:spTree>
    <p:extLst>
      <p:ext uri="{BB962C8B-B14F-4D97-AF65-F5344CB8AC3E}">
        <p14:creationId xmlns:p14="http://schemas.microsoft.com/office/powerpoint/2010/main" val="376191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50B4-DE4A-4F47-A37F-180947183F1A}"/>
              </a:ext>
            </a:extLst>
          </p:cNvPr>
          <p:cNvSpPr>
            <a:spLocks noGrp="1"/>
          </p:cNvSpPr>
          <p:nvPr>
            <p:ph type="title"/>
          </p:nvPr>
        </p:nvSpPr>
        <p:spPr>
          <a:xfrm>
            <a:off x="685801" y="685799"/>
            <a:ext cx="10396882" cy="4403035"/>
          </a:xfrm>
        </p:spPr>
        <p:txBody>
          <a:bodyPr>
            <a:normAutofit fontScale="90000"/>
          </a:bodyPr>
          <a:lstStyle/>
          <a:p>
            <a:r>
              <a:rPr lang="en-US" sz="6000" dirty="0"/>
              <a:t>ATHLETIC LICENSING PROCESS</a:t>
            </a:r>
            <a:br>
              <a:rPr lang="en-US" dirty="0"/>
            </a:br>
            <a:br>
              <a:rPr lang="en-US" dirty="0"/>
            </a:br>
            <a:br>
              <a:rPr lang="en-US" sz="2000" b="1" dirty="0">
                <a:solidFill>
                  <a:srgbClr val="00B0F0"/>
                </a:solidFill>
                <a:latin typeface="Arial" panose="020B0604020202020204" pitchFamily="34" charset="0"/>
                <a:cs typeface="Arial" panose="020B0604020202020204" pitchFamily="34" charset="0"/>
              </a:rPr>
            </a:br>
            <a:r>
              <a:rPr lang="en-US" sz="2200" b="1" dirty="0">
                <a:solidFill>
                  <a:srgbClr val="0070C0"/>
                </a:solidFill>
                <a:latin typeface="Arial" panose="020B0604020202020204" pitchFamily="34" charset="0"/>
                <a:cs typeface="Arial" panose="020B0604020202020204" pitchFamily="34" charset="0"/>
              </a:rPr>
              <a:t>this presentation has screen shots of each page from the </a:t>
            </a:r>
            <a:r>
              <a:rPr lang="en-US" sz="2200" b="1" dirty="0" err="1">
                <a:solidFill>
                  <a:srgbClr val="0070C0"/>
                </a:solidFill>
                <a:latin typeface="Arial" panose="020B0604020202020204" pitchFamily="34" charset="0"/>
                <a:cs typeface="Arial" panose="020B0604020202020204" pitchFamily="34" charset="0"/>
              </a:rPr>
              <a:t>Elicensing</a:t>
            </a:r>
            <a:r>
              <a:rPr lang="en-US" sz="2200" b="1" dirty="0">
                <a:solidFill>
                  <a:srgbClr val="0070C0"/>
                </a:solidFill>
                <a:latin typeface="Arial" panose="020B0604020202020204" pitchFamily="34" charset="0"/>
                <a:cs typeface="Arial" panose="020B0604020202020204" pitchFamily="34" charset="0"/>
              </a:rPr>
              <a:t> website where you would start the application process.  Please note all of the individual pages will be in consecutive order to complete the application.</a:t>
            </a:r>
            <a:br>
              <a:rPr lang="en-US" sz="2200" b="1" dirty="0">
                <a:solidFill>
                  <a:srgbClr val="0070C0"/>
                </a:solidFill>
                <a:latin typeface="Arial" panose="020B0604020202020204" pitchFamily="34" charset="0"/>
                <a:cs typeface="Arial" panose="020B0604020202020204" pitchFamily="34" charset="0"/>
              </a:rPr>
            </a:br>
            <a:br>
              <a:rPr lang="en-US" sz="2200" b="1" dirty="0">
                <a:solidFill>
                  <a:srgbClr val="0070C0"/>
                </a:solidFill>
                <a:latin typeface="Arial" panose="020B0604020202020204" pitchFamily="34" charset="0"/>
                <a:cs typeface="Arial" panose="020B0604020202020204" pitchFamily="34" charset="0"/>
              </a:rPr>
            </a:br>
            <a:r>
              <a:rPr lang="en-US" sz="2200" b="1" dirty="0">
                <a:solidFill>
                  <a:srgbClr val="0070C0"/>
                </a:solidFill>
                <a:latin typeface="Arial" panose="020B0604020202020204" pitchFamily="34" charset="0"/>
                <a:cs typeface="Arial" panose="020B0604020202020204" pitchFamily="34" charset="0"/>
              </a:rPr>
              <a:t>You will need to scroll down to find the correct licensed position that you will be applying for.  Please see the next page to determine which is the correct license.  The positions are as follows:</a:t>
            </a:r>
            <a:br>
              <a:rPr lang="en-US" sz="2200" b="1" dirty="0">
                <a:solidFill>
                  <a:srgbClr val="0070C0"/>
                </a:solidFill>
                <a:latin typeface="Arial" panose="020B0604020202020204" pitchFamily="34" charset="0"/>
                <a:cs typeface="Arial" panose="020B0604020202020204" pitchFamily="34" charset="0"/>
              </a:rPr>
            </a:br>
            <a:endParaRPr lang="en-US" sz="2200" dirty="0"/>
          </a:p>
        </p:txBody>
      </p:sp>
    </p:spTree>
    <p:extLst>
      <p:ext uri="{BB962C8B-B14F-4D97-AF65-F5344CB8AC3E}">
        <p14:creationId xmlns:p14="http://schemas.microsoft.com/office/powerpoint/2010/main" val="99212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5BEA-EBC2-4368-B9B8-2F5BD03BB837}"/>
              </a:ext>
            </a:extLst>
          </p:cNvPr>
          <p:cNvSpPr>
            <a:spLocks noGrp="1"/>
          </p:cNvSpPr>
          <p:nvPr>
            <p:ph type="title"/>
          </p:nvPr>
        </p:nvSpPr>
        <p:spPr/>
        <p:txBody>
          <a:bodyPr>
            <a:noAutofit/>
          </a:bodyPr>
          <a:lstStyle/>
          <a:p>
            <a:r>
              <a:rPr lang="en-US" sz="4800" dirty="0"/>
              <a:t>ATHLETICS – QUALIFIED LICENSE POSITIONS</a:t>
            </a:r>
          </a:p>
        </p:txBody>
      </p:sp>
      <p:sp>
        <p:nvSpPr>
          <p:cNvPr id="3" name="Content Placeholder 2">
            <a:extLst>
              <a:ext uri="{FF2B5EF4-FFF2-40B4-BE49-F238E27FC236}">
                <a16:creationId xmlns:a16="http://schemas.microsoft.com/office/drawing/2014/main" id="{0E60179D-565F-4533-ADF5-990A8FBD7962}"/>
              </a:ext>
            </a:extLst>
          </p:cNvPr>
          <p:cNvSpPr>
            <a:spLocks noGrp="1"/>
          </p:cNvSpPr>
          <p:nvPr>
            <p:ph sz="quarter" idx="13"/>
          </p:nvPr>
        </p:nvSpPr>
        <p:spPr/>
        <p:txBody>
          <a:bodyPr>
            <a:normAutofit fontScale="92500" lnSpcReduction="20000"/>
          </a:bodyPr>
          <a:lstStyle/>
          <a:p>
            <a:endParaRPr lang="en-US" b="1" u="sng" dirty="0">
              <a:solidFill>
                <a:srgbClr val="FF0000"/>
              </a:solidFill>
              <a:latin typeface="Arial" panose="020B0604020202020204" pitchFamily="34" charset="0"/>
              <a:cs typeface="Arial" panose="020B0604020202020204" pitchFamily="34" charset="0"/>
            </a:endParaRPr>
          </a:p>
          <a:p>
            <a:r>
              <a:rPr lang="en-US" sz="2200" b="1" u="sng" dirty="0">
                <a:solidFill>
                  <a:srgbClr val="FF0000"/>
                </a:solidFill>
                <a:latin typeface="Arial" panose="020B0604020202020204" pitchFamily="34" charset="0"/>
                <a:cs typeface="Arial" panose="020B0604020202020204" pitchFamily="34" charset="0"/>
              </a:rPr>
              <a:t>POSITIONS WITHIN ATHELTICS THAT REQUIRE A LICENSE:</a:t>
            </a:r>
          </a:p>
          <a:p>
            <a:r>
              <a:rPr lang="en-US" sz="2200" b="1" dirty="0">
                <a:solidFill>
                  <a:srgbClr val="0070C0"/>
                </a:solidFill>
                <a:latin typeface="Arial" panose="020B0604020202020204" pitchFamily="34" charset="0"/>
                <a:cs typeface="Arial" panose="020B0604020202020204" pitchFamily="34" charset="0"/>
              </a:rPr>
              <a:t>PROMOTERS LICENSE – (</a:t>
            </a:r>
            <a:r>
              <a:rPr lang="en-US" sz="2200" b="1" u="sng" dirty="0">
                <a:solidFill>
                  <a:srgbClr val="0070C0"/>
                </a:solidFill>
                <a:latin typeface="Arial" panose="020B0604020202020204" pitchFamily="34" charset="0"/>
                <a:cs typeface="Arial" panose="020B0604020202020204" pitchFamily="34" charset="0"/>
              </a:rPr>
              <a:t>PAPER APPLICATION ONLY!)</a:t>
            </a:r>
          </a:p>
          <a:p>
            <a:r>
              <a:rPr lang="en-US" sz="2200" b="1" dirty="0">
                <a:solidFill>
                  <a:srgbClr val="0070C0"/>
                </a:solidFill>
                <a:latin typeface="Arial" panose="020B0604020202020204" pitchFamily="34" charset="0"/>
                <a:cs typeface="Arial" panose="020B0604020202020204" pitchFamily="34" charset="0"/>
              </a:rPr>
              <a:t>ATHLETE LICENSE – (BOXER OR MMA COMPETITOR/fighter)</a:t>
            </a:r>
          </a:p>
          <a:p>
            <a:r>
              <a:rPr lang="en-US" sz="2200" b="1" dirty="0">
                <a:solidFill>
                  <a:srgbClr val="0070C0"/>
                </a:solidFill>
                <a:latin typeface="Arial" panose="020B0604020202020204" pitchFamily="34" charset="0"/>
                <a:cs typeface="Arial" panose="020B0604020202020204" pitchFamily="34" charset="0"/>
              </a:rPr>
              <a:t>SECONDS LICENSE – (CORNER PERSON)</a:t>
            </a:r>
          </a:p>
          <a:p>
            <a:r>
              <a:rPr lang="en-US" sz="2200" b="1" dirty="0">
                <a:solidFill>
                  <a:srgbClr val="0070C0"/>
                </a:solidFill>
                <a:latin typeface="Arial" panose="020B0604020202020204" pitchFamily="34" charset="0"/>
                <a:cs typeface="Arial" panose="020B0604020202020204" pitchFamily="34" charset="0"/>
              </a:rPr>
              <a:t>MANAGER’S LICENSE – (INDIVIDUAL REPRESENTING THE FIGHTER – at the weigh-in the manager will be asked to present the manger/fighter contract – without this the license cannot be issued</a:t>
            </a:r>
          </a:p>
          <a:p>
            <a:endParaRPr lang="en-US" b="1" dirty="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62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97BC-F6E3-48CF-99E0-1F381D770F64}"/>
              </a:ext>
            </a:extLst>
          </p:cNvPr>
          <p:cNvSpPr>
            <a:spLocks noGrp="1"/>
          </p:cNvSpPr>
          <p:nvPr>
            <p:ph type="title"/>
          </p:nvPr>
        </p:nvSpPr>
        <p:spPr/>
        <p:txBody>
          <a:bodyPr>
            <a:noAutofit/>
          </a:bodyPr>
          <a:lstStyle/>
          <a:p>
            <a:r>
              <a:rPr lang="en-US" sz="4800" dirty="0"/>
              <a:t>ATHLETICS – QUALIFIED LICENSE POSITIONS</a:t>
            </a:r>
          </a:p>
        </p:txBody>
      </p:sp>
      <p:sp>
        <p:nvSpPr>
          <p:cNvPr id="3" name="Content Placeholder 2">
            <a:extLst>
              <a:ext uri="{FF2B5EF4-FFF2-40B4-BE49-F238E27FC236}">
                <a16:creationId xmlns:a16="http://schemas.microsoft.com/office/drawing/2014/main" id="{9D4A929D-D87A-448C-A927-F2F641CFAA63}"/>
              </a:ext>
            </a:extLst>
          </p:cNvPr>
          <p:cNvSpPr>
            <a:spLocks noGrp="1"/>
          </p:cNvSpPr>
          <p:nvPr>
            <p:ph sz="quarter" idx="13"/>
          </p:nvPr>
        </p:nvSpPr>
        <p:spPr>
          <a:xfrm>
            <a:off x="685800" y="1683026"/>
            <a:ext cx="10394707" cy="3691560"/>
          </a:xfrm>
        </p:spPr>
        <p:txBody>
          <a:bodyPr>
            <a:normAutofit lnSpcReduction="10000"/>
          </a:bodyPr>
          <a:lstStyle/>
          <a:p>
            <a:r>
              <a:rPr lang="en-US" b="1" u="sng" dirty="0">
                <a:solidFill>
                  <a:srgbClr val="FF0000"/>
                </a:solidFill>
                <a:latin typeface="Arial" panose="020B0604020202020204" pitchFamily="34" charset="0"/>
                <a:cs typeface="Arial" panose="020B0604020202020204" pitchFamily="34" charset="0"/>
              </a:rPr>
              <a:t>REGULATORY – OCCUPATIONAL LICENSES</a:t>
            </a:r>
          </a:p>
          <a:p>
            <a:r>
              <a:rPr lang="en-US" b="1" dirty="0">
                <a:solidFill>
                  <a:srgbClr val="0070C0"/>
                </a:solidFill>
                <a:latin typeface="Arial" panose="020B0604020202020204" pitchFamily="34" charset="0"/>
                <a:cs typeface="Arial" panose="020B0604020202020204" pitchFamily="34" charset="0"/>
              </a:rPr>
              <a:t>REFEREE (BOXING &amp; MMA)</a:t>
            </a:r>
          </a:p>
          <a:p>
            <a:r>
              <a:rPr lang="en-US" b="1" dirty="0">
                <a:solidFill>
                  <a:srgbClr val="0070C0"/>
                </a:solidFill>
                <a:latin typeface="Arial" panose="020B0604020202020204" pitchFamily="34" charset="0"/>
                <a:cs typeface="Arial" panose="020B0604020202020204" pitchFamily="34" charset="0"/>
              </a:rPr>
              <a:t>JUDGE (BOXING &amp; MMA)</a:t>
            </a:r>
          </a:p>
          <a:p>
            <a:r>
              <a:rPr lang="en-US" b="1" dirty="0">
                <a:solidFill>
                  <a:srgbClr val="0070C0"/>
                </a:solidFill>
                <a:latin typeface="Arial" panose="020B0604020202020204" pitchFamily="34" charset="0"/>
                <a:cs typeface="Arial" panose="020B0604020202020204" pitchFamily="34" charset="0"/>
              </a:rPr>
              <a:t>PHYSICIANS (must file all malpractice insurance documentation by email, hand delivery or regular us mail) </a:t>
            </a:r>
          </a:p>
          <a:p>
            <a:r>
              <a:rPr lang="en-US" b="1" dirty="0">
                <a:solidFill>
                  <a:srgbClr val="0070C0"/>
                </a:solidFill>
                <a:latin typeface="Arial" panose="020B0604020202020204" pitchFamily="34" charset="0"/>
                <a:cs typeface="Arial" panose="020B0604020202020204" pitchFamily="34" charset="0"/>
              </a:rPr>
              <a:t>Resuscitators, nurse practitioners, first aid instructors </a:t>
            </a:r>
          </a:p>
          <a:p>
            <a:r>
              <a:rPr lang="en-US" b="1" dirty="0">
                <a:solidFill>
                  <a:srgbClr val="0070C0"/>
                </a:solidFill>
                <a:latin typeface="Arial" panose="020B0604020202020204" pitchFamily="34" charset="0"/>
                <a:cs typeface="Arial" panose="020B0604020202020204" pitchFamily="34" charset="0"/>
              </a:rPr>
              <a:t>DIVISION INSPECTORS</a:t>
            </a:r>
          </a:p>
          <a:p>
            <a:r>
              <a:rPr lang="en-US" b="1" dirty="0">
                <a:solidFill>
                  <a:srgbClr val="FF0000"/>
                </a:solidFill>
                <a:latin typeface="Arial" panose="020B0604020202020204" pitchFamily="34" charset="0"/>
                <a:cs typeface="Arial" panose="020B0604020202020204" pitchFamily="34" charset="0"/>
              </a:rPr>
              <a:t>Next page is the start page, register as a new applicant there.</a:t>
            </a:r>
          </a:p>
        </p:txBody>
      </p:sp>
    </p:spTree>
    <p:extLst>
      <p:ext uri="{BB962C8B-B14F-4D97-AF65-F5344CB8AC3E}">
        <p14:creationId xmlns:p14="http://schemas.microsoft.com/office/powerpoint/2010/main" val="76270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E2E5-369D-4BF3-9DBB-EB3AF1472EAB}"/>
              </a:ext>
            </a:extLst>
          </p:cNvPr>
          <p:cNvSpPr>
            <a:spLocks noGrp="1"/>
          </p:cNvSpPr>
          <p:nvPr>
            <p:ph type="title"/>
          </p:nvPr>
        </p:nvSpPr>
        <p:spPr/>
        <p:txBody>
          <a:bodyPr/>
          <a:lstStyle/>
          <a:p>
            <a:r>
              <a:rPr lang="en-US" dirty="0"/>
              <a:t>staring page – </a:t>
            </a:r>
            <a:r>
              <a:rPr lang="en-US" dirty="0" err="1"/>
              <a:t>elicensing</a:t>
            </a:r>
            <a:r>
              <a:rPr lang="en-US" dirty="0"/>
              <a:t> website </a:t>
            </a:r>
          </a:p>
        </p:txBody>
      </p:sp>
      <p:graphicFrame>
        <p:nvGraphicFramePr>
          <p:cNvPr id="4" name="Content Placeholder 3">
            <a:extLst>
              <a:ext uri="{FF2B5EF4-FFF2-40B4-BE49-F238E27FC236}">
                <a16:creationId xmlns:a16="http://schemas.microsoft.com/office/drawing/2014/main" id="{8811A0C6-7D28-460F-86DF-2DF8CBA1C76B}"/>
              </a:ext>
            </a:extLst>
          </p:cNvPr>
          <p:cNvGraphicFramePr>
            <a:graphicFrameLocks noGrp="1"/>
          </p:cNvGraphicFramePr>
          <p:nvPr>
            <p:ph sz="quarter" idx="13"/>
            <p:extLst>
              <p:ext uri="{D42A27DB-BD31-4B8C-83A1-F6EECF244321}">
                <p14:modId xmlns:p14="http://schemas.microsoft.com/office/powerpoint/2010/main" val="4136135468"/>
              </p:ext>
            </p:extLst>
          </p:nvPr>
        </p:nvGraphicFramePr>
        <p:xfrm>
          <a:off x="685800" y="2347912"/>
          <a:ext cx="10394950" cy="2742781"/>
        </p:xfrm>
        <a:graphic>
          <a:graphicData uri="http://schemas.openxmlformats.org/drawingml/2006/table">
            <a:tbl>
              <a:tblPr/>
              <a:tblGrid>
                <a:gridCol w="10394950">
                  <a:extLst>
                    <a:ext uri="{9D8B030D-6E8A-4147-A177-3AD203B41FA5}">
                      <a16:colId xmlns:a16="http://schemas.microsoft.com/office/drawing/2014/main" val="1039506638"/>
                    </a:ext>
                  </a:extLst>
                </a:gridCol>
              </a:tblGrid>
              <a:tr h="2742781">
                <a:tc>
                  <a:txBody>
                    <a:bodyPr/>
                    <a:lstStyle/>
                    <a:p>
                      <a:endParaRPr lang="en-US" sz="1800" dirty="0"/>
                    </a:p>
                  </a:txBody>
                  <a:tcPr marL="0" marR="0" marT="0" marB="0" anchor="ctr">
                    <a:lnL>
                      <a:noFill/>
                    </a:lnL>
                    <a:lnR>
                      <a:noFill/>
                    </a:lnR>
                    <a:lnT>
                      <a:noFill/>
                    </a:lnT>
                    <a:lnB>
                      <a:noFill/>
                    </a:lnB>
                  </a:tcPr>
                </a:tc>
                <a:extLst>
                  <a:ext uri="{0D108BD9-81ED-4DB2-BD59-A6C34878D82A}">
                    <a16:rowId xmlns:a16="http://schemas.microsoft.com/office/drawing/2014/main" val="162918746"/>
                  </a:ext>
                </a:extLst>
              </a:tr>
            </a:tbl>
          </a:graphicData>
        </a:graphic>
      </p:graphicFrame>
      <p:pic>
        <p:nvPicPr>
          <p:cNvPr id="25" name="Picture 24">
            <a:extLst>
              <a:ext uri="{FF2B5EF4-FFF2-40B4-BE49-F238E27FC236}">
                <a16:creationId xmlns:a16="http://schemas.microsoft.com/office/drawing/2014/main" id="{3DCD140C-2DE8-437E-99E6-11D78260F0BD}"/>
              </a:ext>
            </a:extLst>
          </p:cNvPr>
          <p:cNvPicPr>
            <a:picLocks noChangeAspect="1"/>
          </p:cNvPicPr>
          <p:nvPr/>
        </p:nvPicPr>
        <p:blipFill>
          <a:blip r:embed="rId2"/>
          <a:stretch>
            <a:fillRect/>
          </a:stretch>
        </p:blipFill>
        <p:spPr>
          <a:xfrm>
            <a:off x="547687" y="1683025"/>
            <a:ext cx="11096625" cy="4651099"/>
          </a:xfrm>
          <a:prstGeom prst="rect">
            <a:avLst/>
          </a:prstGeom>
        </p:spPr>
      </p:pic>
    </p:spTree>
    <p:extLst>
      <p:ext uri="{BB962C8B-B14F-4D97-AF65-F5344CB8AC3E}">
        <p14:creationId xmlns:p14="http://schemas.microsoft.com/office/powerpoint/2010/main" val="193515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5344-302A-42C3-B265-8368098154C6}"/>
              </a:ext>
            </a:extLst>
          </p:cNvPr>
          <p:cNvSpPr>
            <a:spLocks noGrp="1"/>
          </p:cNvSpPr>
          <p:nvPr>
            <p:ph type="title"/>
          </p:nvPr>
        </p:nvSpPr>
        <p:spPr/>
        <p:txBody>
          <a:bodyPr/>
          <a:lstStyle/>
          <a:p>
            <a:r>
              <a:rPr lang="en-US" dirty="0"/>
              <a:t>Registering as a new applicant</a:t>
            </a:r>
          </a:p>
        </p:txBody>
      </p:sp>
      <p:sp>
        <p:nvSpPr>
          <p:cNvPr id="3" name="Content Placeholder 2">
            <a:extLst>
              <a:ext uri="{FF2B5EF4-FFF2-40B4-BE49-F238E27FC236}">
                <a16:creationId xmlns:a16="http://schemas.microsoft.com/office/drawing/2014/main" id="{FD7BE676-B8E4-49D1-82C9-66659FDA1051}"/>
              </a:ext>
            </a:extLst>
          </p:cNvPr>
          <p:cNvSpPr>
            <a:spLocks noGrp="1"/>
          </p:cNvSpPr>
          <p:nvPr>
            <p:ph sz="quarter" idx="13"/>
          </p:nvPr>
        </p:nvSpPr>
        <p:spPr/>
        <p:txBody>
          <a:bodyPr/>
          <a:lstStyle/>
          <a:p>
            <a:r>
              <a:rPr lang="en-US" b="1" dirty="0">
                <a:solidFill>
                  <a:srgbClr val="0070C0"/>
                </a:solidFill>
                <a:latin typeface="Arial" panose="020B0604020202020204" pitchFamily="34" charset="0"/>
                <a:cs typeface="Arial" panose="020B0604020202020204" pitchFamily="34" charset="0"/>
              </a:rPr>
              <a:t>The next series of pages will be screen shots of page by page instructions for any individuals registering as a “first time applicant”, CLICK ON </a:t>
            </a:r>
            <a:r>
              <a:rPr lang="en-US" b="1" u="sng" dirty="0">
                <a:solidFill>
                  <a:srgbClr val="0070C0"/>
                </a:solidFill>
                <a:latin typeface="Arial" panose="020B0604020202020204" pitchFamily="34" charset="0"/>
                <a:cs typeface="Arial" panose="020B0604020202020204" pitchFamily="34" charset="0"/>
              </a:rPr>
              <a:t>REGISTER ICON </a:t>
            </a:r>
            <a:r>
              <a:rPr lang="en-US" b="1" dirty="0">
                <a:solidFill>
                  <a:srgbClr val="0070C0"/>
                </a:solidFill>
                <a:latin typeface="Arial" panose="020B0604020202020204" pitchFamily="34" charset="0"/>
                <a:cs typeface="Arial" panose="020B0604020202020204" pitchFamily="34" charset="0"/>
              </a:rPr>
              <a:t>TO CREATE YOUR ACCOUNT.  Most of the pages will be self explanatory.</a:t>
            </a:r>
          </a:p>
        </p:txBody>
      </p:sp>
    </p:spTree>
    <p:extLst>
      <p:ext uri="{BB962C8B-B14F-4D97-AF65-F5344CB8AC3E}">
        <p14:creationId xmlns:p14="http://schemas.microsoft.com/office/powerpoint/2010/main" val="8235991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23255</TotalTime>
  <Words>568</Words>
  <Application>Microsoft Office PowerPoint</Application>
  <PresentationFormat>Widescreen</PresentationFormat>
  <Paragraphs>42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Helvetica</vt:lpstr>
      <vt:lpstr>Impact</vt:lpstr>
      <vt:lpstr>Main Event</vt:lpstr>
      <vt:lpstr>STATE OF RHODE ISLAND</vt:lpstr>
      <vt:lpstr>ATHLETIC LICENSING PROCESS</vt:lpstr>
      <vt:lpstr>PowerPoint Presentation</vt:lpstr>
      <vt:lpstr>ATHLETIC LICENSING PROCESS</vt:lpstr>
      <vt:lpstr>ATHLETIC LICENSING PROCESS   this presentation has screen shots of each page from the Elicensing website where you would start the application process.  Please note all of the individual pages will be in consecutive order to complete the application.  You will need to scroll down to find the correct licensed position that you will be applying for.  Please see the next page to determine which is the correct license.  The positions are as follows: </vt:lpstr>
      <vt:lpstr>ATHLETICS – QUALIFIED LICENSE POSITIONS</vt:lpstr>
      <vt:lpstr>ATHLETICS – QUALIFIED LICENSE POSITIONS</vt:lpstr>
      <vt:lpstr>staring page – elicensing website </vt:lpstr>
      <vt:lpstr>Registering as a new applicant</vt:lpstr>
      <vt:lpstr>PowerPoint Presentation</vt:lpstr>
      <vt:lpstr>PowerPoint Presentation</vt:lpstr>
      <vt:lpstr>PowerPoint Presentation</vt:lpstr>
      <vt:lpstr>PowerPoint Presentation</vt:lpstr>
      <vt:lpstr>PowerPoint Presentation</vt:lpstr>
      <vt:lpstr>PowerPoint Presentation</vt:lpstr>
      <vt:lpstr>Registering new account –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RHODE ISLAND</dc:title>
  <dc:creator>Timothy, Peter (DBR)</dc:creator>
  <cp:lastModifiedBy>Bannister, Jorge (DBR)</cp:lastModifiedBy>
  <cp:revision>44</cp:revision>
  <dcterms:created xsi:type="dcterms:W3CDTF">2020-06-18T12:50:32Z</dcterms:created>
  <dcterms:modified xsi:type="dcterms:W3CDTF">2022-03-11T18:14:29Z</dcterms:modified>
</cp:coreProperties>
</file>